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BF9"/>
    <a:srgbClr val="FF2F2F"/>
    <a:srgbClr val="FFE4FF"/>
    <a:srgbClr val="BB0000"/>
    <a:srgbClr val="66625C"/>
    <a:srgbClr val="AEC2FF"/>
    <a:srgbClr val="7C90A2"/>
    <a:srgbClr val="C7D5FF"/>
    <a:srgbClr val="C9AD91"/>
    <a:srgbClr val="4F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 autoAdjust="0"/>
    <p:restoredTop sz="94660"/>
  </p:normalViewPr>
  <p:slideViewPr>
    <p:cSldViewPr snapToGrid="0">
      <p:cViewPr>
        <p:scale>
          <a:sx n="100" d="100"/>
          <a:sy n="100" d="100"/>
        </p:scale>
        <p:origin x="19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7000"/>
            <a:lum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7"/>
                    </a14:imgEffect>
                    <a14:imgEffect>
                      <a14:sharpenSoften amount="1000"/>
                    </a14:imgEffect>
                    <a14:imgEffect>
                      <a14:colorTemperature colorTemp="7200"/>
                    </a14:imgEffect>
                    <a14:imgEffect>
                      <a14:brightnessContrast bright="35000" contrast="-4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FAF5B25-EA8F-63C8-A1D8-C2C792EA4F65}"/>
              </a:ext>
            </a:extLst>
          </p:cNvPr>
          <p:cNvSpPr/>
          <p:nvPr/>
        </p:nvSpPr>
        <p:spPr>
          <a:xfrm>
            <a:off x="2085975" y="5410200"/>
            <a:ext cx="7781926" cy="1257299"/>
          </a:xfrm>
          <a:prstGeom prst="roundRect">
            <a:avLst>
              <a:gd name="adj" fmla="val 48601"/>
            </a:avLst>
          </a:prstGeom>
          <a:solidFill>
            <a:schemeClr val="dk1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3E592FC-D5C3-00AB-464C-C6B1A1D61817}"/>
              </a:ext>
            </a:extLst>
          </p:cNvPr>
          <p:cNvSpPr/>
          <p:nvPr/>
        </p:nvSpPr>
        <p:spPr>
          <a:xfrm>
            <a:off x="485774" y="2184501"/>
            <a:ext cx="11115675" cy="1873150"/>
          </a:xfrm>
          <a:prstGeom prst="roundRect">
            <a:avLst>
              <a:gd name="adj" fmla="val 50000"/>
            </a:avLst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62864"/>
            <a:ext cx="12192000" cy="943897"/>
          </a:xfrm>
          <a:noFill/>
        </p:spPr>
        <p:txBody>
          <a:bodyPr/>
          <a:lstStyle/>
          <a:p>
            <a:pPr algn="ctr"/>
            <a:r>
              <a:rPr lang="ru-RU" sz="7500" dirty="0">
                <a:ln w="6600">
                  <a:solidFill>
                    <a:srgbClr val="AEC2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  <a:ea typeface="Source Sans Pro Black" panose="020B0803030403020204" pitchFamily="34" charset="0"/>
                <a:cs typeface="Rubik" panose="02000604000000020004" pitchFamily="2" charset="-79"/>
              </a:rPr>
              <a:t>Магаданская область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638800"/>
            <a:ext cx="11710219" cy="1142999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  <a:tabLst>
                <a:tab pos="2066925" algn="l"/>
              </a:tabLst>
            </a:pPr>
            <a:r>
              <a:rPr lang="ru-RU" sz="2700" b="1" dirty="0">
                <a:ln w="6600">
                  <a:solidFill>
                    <a:srgbClr val="AEC2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/>
                  </a:outerShdw>
                </a:effectLst>
                <a:latin typeface="Impact" panose="020B0806030902050204" pitchFamily="34" charset="0"/>
                <a:cs typeface="Rubik" panose="02000604000000020004" pitchFamily="2" charset="-79"/>
              </a:rPr>
              <a:t>Подготовил: 	Студент группы 1ПИб-02-1оп-22</a:t>
            </a:r>
          </a:p>
          <a:p>
            <a:pPr algn="ctr">
              <a:lnSpc>
                <a:spcPct val="80000"/>
              </a:lnSpc>
              <a:tabLst>
                <a:tab pos="2066925" algn="l"/>
              </a:tabLst>
            </a:pPr>
            <a:r>
              <a:rPr lang="ru-RU" sz="2700" b="1" dirty="0">
                <a:ln w="6600">
                  <a:solidFill>
                    <a:srgbClr val="AEC2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/>
                  </a:outerShdw>
                </a:effectLst>
                <a:latin typeface="Impact" panose="020B0806030902050204" pitchFamily="34" charset="0"/>
                <a:cs typeface="Rubik" panose="02000604000000020004" pitchFamily="2" charset="-79"/>
              </a:rPr>
              <a:t>	Маслов Владислав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32857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E996F7E7-8125-3AFC-8895-633E8C7ADE0A}"/>
              </a:ext>
            </a:extLst>
          </p:cNvPr>
          <p:cNvSpPr/>
          <p:nvPr/>
        </p:nvSpPr>
        <p:spPr>
          <a:xfrm>
            <a:off x="9877424" y="154253"/>
            <a:ext cx="2059041" cy="880412"/>
          </a:xfrm>
          <a:prstGeom prst="roundRect">
            <a:avLst>
              <a:gd name="adj" fmla="val 37936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7BF5AE0-4BB7-AB03-91B8-525F41C676A4}"/>
              </a:ext>
            </a:extLst>
          </p:cNvPr>
          <p:cNvSpPr/>
          <p:nvPr/>
        </p:nvSpPr>
        <p:spPr>
          <a:xfrm>
            <a:off x="8848316" y="4167636"/>
            <a:ext cx="3097674" cy="2479563"/>
          </a:xfrm>
          <a:prstGeom prst="roundRect">
            <a:avLst>
              <a:gd name="adj" fmla="val 21421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3AB6AFB-EE97-F214-76D4-0BBC0AFA1B11}"/>
              </a:ext>
            </a:extLst>
          </p:cNvPr>
          <p:cNvSpPr/>
          <p:nvPr/>
        </p:nvSpPr>
        <p:spPr>
          <a:xfrm>
            <a:off x="4257675" y="4345079"/>
            <a:ext cx="4476750" cy="2163581"/>
          </a:xfrm>
          <a:prstGeom prst="roundRect">
            <a:avLst>
              <a:gd name="adj" fmla="val 23816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BBFB36C-FFBF-3A2B-7A58-C91EFF6E04D2}"/>
              </a:ext>
            </a:extLst>
          </p:cNvPr>
          <p:cNvSpPr/>
          <p:nvPr/>
        </p:nvSpPr>
        <p:spPr>
          <a:xfrm>
            <a:off x="4388756" y="4534149"/>
            <a:ext cx="4214587" cy="834408"/>
          </a:xfrm>
          <a:prstGeom prst="roundRect">
            <a:avLst>
              <a:gd name="adj" fmla="val 47846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b="1" dirty="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52400" dist="38100" dir="2700000" algn="bl" rotWithShape="0">
                  <a:schemeClr val="bg1">
                    <a:alpha val="70000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507E770A-8895-95CD-1F00-DA3B9C227151}"/>
              </a:ext>
            </a:extLst>
          </p:cNvPr>
          <p:cNvSpPr/>
          <p:nvPr/>
        </p:nvSpPr>
        <p:spPr>
          <a:xfrm>
            <a:off x="6935559" y="4526977"/>
            <a:ext cx="1667784" cy="841580"/>
          </a:xfrm>
          <a:prstGeom prst="roundRect">
            <a:avLst>
              <a:gd name="adj" fmla="val 489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Магадан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CD597526-ECB0-CC86-0D71-FAC5F116042C}"/>
              </a:ext>
            </a:extLst>
          </p:cNvPr>
          <p:cNvSpPr/>
          <p:nvPr/>
        </p:nvSpPr>
        <p:spPr>
          <a:xfrm>
            <a:off x="225938" y="1170986"/>
            <a:ext cx="11720052" cy="2858111"/>
          </a:xfrm>
          <a:prstGeom prst="roundRect">
            <a:avLst>
              <a:gd name="adj" fmla="val 9972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0322DE3-5209-9972-42BA-086050A54142}"/>
              </a:ext>
            </a:extLst>
          </p:cNvPr>
          <p:cNvSpPr/>
          <p:nvPr/>
        </p:nvSpPr>
        <p:spPr>
          <a:xfrm>
            <a:off x="255534" y="145043"/>
            <a:ext cx="2632525" cy="880412"/>
          </a:xfrm>
          <a:prstGeom prst="roundRect">
            <a:avLst>
              <a:gd name="adj" fmla="val 30363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F142A09-9225-7C25-AD0F-17ED0E941C93}"/>
              </a:ext>
            </a:extLst>
          </p:cNvPr>
          <p:cNvSpPr/>
          <p:nvPr/>
        </p:nvSpPr>
        <p:spPr>
          <a:xfrm>
            <a:off x="379863" y="278426"/>
            <a:ext cx="2363338" cy="615705"/>
          </a:xfrm>
          <a:prstGeom prst="roundRect">
            <a:avLst>
              <a:gd name="adj" fmla="val 30537"/>
            </a:avLst>
          </a:prstGeom>
          <a:solidFill>
            <a:srgbClr val="FF2F2F">
              <a:alpha val="62745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ln w="12700">
                  <a:solidFill>
                    <a:schemeClr val="accent4"/>
                  </a:solidFill>
                  <a:prstDash val="solid"/>
                </a:ln>
                <a:pattFill prst="pct50">
                  <a:fgClr>
                    <a:schemeClr val="tx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1"/>
                  </a:outerShdw>
                </a:effectLst>
              </a:rPr>
              <a:t>ИНФОРМАЦИЯ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0B28162-8279-7232-7D39-76E3980E56F5}"/>
              </a:ext>
            </a:extLst>
          </p:cNvPr>
          <p:cNvSpPr/>
          <p:nvPr/>
        </p:nvSpPr>
        <p:spPr>
          <a:xfrm>
            <a:off x="240893" y="4173004"/>
            <a:ext cx="3859686" cy="2479563"/>
          </a:xfrm>
          <a:prstGeom prst="roundRect">
            <a:avLst>
              <a:gd name="adj" fmla="val 30257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3" y="4300951"/>
            <a:ext cx="3799474" cy="2207709"/>
          </a:xfrm>
          <a:prstGeom prst="rect">
            <a:avLst/>
          </a:prstGeom>
          <a:noFill/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A2619EB-BC8A-980B-20CE-9BE919C8FE6E}"/>
              </a:ext>
            </a:extLst>
          </p:cNvPr>
          <p:cNvSpPr/>
          <p:nvPr/>
        </p:nvSpPr>
        <p:spPr>
          <a:xfrm>
            <a:off x="389899" y="1320183"/>
            <a:ext cx="9663500" cy="410071"/>
          </a:xfrm>
          <a:prstGeom prst="roundRect">
            <a:avLst>
              <a:gd name="adj" fmla="val 38714"/>
            </a:avLst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Магаданская область образована 3 декабря 1953 года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61E11-588E-37A4-0DD0-27E78C5FF1F7}"/>
              </a:ext>
            </a:extLst>
          </p:cNvPr>
          <p:cNvSpPr txBox="1"/>
          <p:nvPr/>
        </p:nvSpPr>
        <p:spPr>
          <a:xfrm rot="20830288">
            <a:off x="1548199" y="4985888"/>
            <a:ext cx="237172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i="0" dirty="0">
                <a:effectLst/>
                <a:latin typeface="Garamond" panose="02020404030301010803" pitchFamily="18" charset="0"/>
              </a:rPr>
              <a:t>Площадь</a:t>
            </a:r>
            <a:r>
              <a:rPr lang="ru-RU" sz="1700" b="0" i="0" dirty="0">
                <a:effectLst/>
                <a:latin typeface="Garamond" panose="02020404030301010803" pitchFamily="18" charset="0"/>
              </a:rPr>
              <a:t>: 462 464 км²</a:t>
            </a:r>
            <a:endParaRPr lang="ru-RU" sz="1700" dirty="0">
              <a:latin typeface="Garamond" panose="02020404030301010803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F996A71-450B-3FF1-53F7-365C2E9C9F1F}"/>
              </a:ext>
            </a:extLst>
          </p:cNvPr>
          <p:cNvSpPr/>
          <p:nvPr/>
        </p:nvSpPr>
        <p:spPr>
          <a:xfrm>
            <a:off x="389898" y="1828668"/>
            <a:ext cx="9663499" cy="410071"/>
          </a:xfrm>
          <a:prstGeom prst="roundRect">
            <a:avLst>
              <a:gd name="adj" fmla="val 38714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Население (по данным на 2024 год) — 133 387 человек.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912B107-E75F-6A01-949C-C7ACC082F441}"/>
              </a:ext>
            </a:extLst>
          </p:cNvPr>
          <p:cNvSpPr/>
          <p:nvPr/>
        </p:nvSpPr>
        <p:spPr>
          <a:xfrm>
            <a:off x="389898" y="2324041"/>
            <a:ext cx="11402167" cy="683433"/>
          </a:xfrm>
          <a:prstGeom prst="roundRect">
            <a:avLst>
              <a:gd name="adj" fmla="val 38714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Климат: резко континентальный, с холодными продолжительными зимами и коротким относительно тёплым летом.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73455EF-E4F7-0452-3485-C6377CAA92CD}"/>
              </a:ext>
            </a:extLst>
          </p:cNvPr>
          <p:cNvSpPr/>
          <p:nvPr/>
        </p:nvSpPr>
        <p:spPr>
          <a:xfrm>
            <a:off x="379862" y="3114865"/>
            <a:ext cx="11412204" cy="683433"/>
          </a:xfrm>
          <a:prstGeom prst="roundRect">
            <a:avLst>
              <a:gd name="adj" fmla="val 38714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Основу экономики области составляют добыча полезных ископаемых, рыболовство и энергетика.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3402F8E4-F9D9-F317-3F35-EE413C86656D}"/>
              </a:ext>
            </a:extLst>
          </p:cNvPr>
          <p:cNvSpPr/>
          <p:nvPr/>
        </p:nvSpPr>
        <p:spPr>
          <a:xfrm>
            <a:off x="10010774" y="268580"/>
            <a:ext cx="1801363" cy="625551"/>
          </a:xfrm>
          <a:prstGeom prst="roundRect">
            <a:avLst>
              <a:gd name="adj" fmla="val 30537"/>
            </a:avLst>
          </a:prstGeom>
          <a:solidFill>
            <a:srgbClr val="FF2F2F">
              <a:alpha val="6400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ln w="12700">
                  <a:solidFill>
                    <a:schemeClr val="accent4"/>
                  </a:solidFill>
                  <a:prstDash val="solid"/>
                </a:ln>
                <a:pattFill prst="pct50">
                  <a:fgClr>
                    <a:schemeClr val="tx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1"/>
                  </a:outerShdw>
                </a:effectLst>
              </a:rPr>
              <a:t>Слайд №1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E70B90-4ED4-5C8E-ACB3-425FEA2FE265}"/>
              </a:ext>
            </a:extLst>
          </p:cNvPr>
          <p:cNvSpPr txBox="1"/>
          <p:nvPr/>
        </p:nvSpPr>
        <p:spPr>
          <a:xfrm>
            <a:off x="4614127" y="4614480"/>
            <a:ext cx="2321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Административный центр области: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27CF66F3-906C-BC0C-41AA-3C6A39ADB31D}"/>
              </a:ext>
            </a:extLst>
          </p:cNvPr>
          <p:cNvSpPr/>
          <p:nvPr/>
        </p:nvSpPr>
        <p:spPr>
          <a:xfrm>
            <a:off x="4388755" y="5474810"/>
            <a:ext cx="4214587" cy="834408"/>
          </a:xfrm>
          <a:prstGeom prst="roundRect">
            <a:avLst>
              <a:gd name="adj" fmla="val 47846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/>
            <a:r>
              <a:rPr lang="ru-RU" sz="20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Флаг области: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6F5B33CA-13F5-4311-A93D-C3BC35C6B704}"/>
              </a:ext>
            </a:extLst>
          </p:cNvPr>
          <p:cNvSpPr/>
          <p:nvPr/>
        </p:nvSpPr>
        <p:spPr>
          <a:xfrm>
            <a:off x="6935559" y="5467638"/>
            <a:ext cx="1667784" cy="841580"/>
          </a:xfrm>
          <a:prstGeom prst="roundRect">
            <a:avLst>
              <a:gd name="adj" fmla="val 489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52400" dist="38100" dir="2700000" algn="bl" rotWithShape="0">
                  <a:schemeClr val="bg1">
                    <a:alpha val="70000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32AC487-9C7B-6C3E-3DDD-9733EC85D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2" y="5526103"/>
            <a:ext cx="1069155" cy="712770"/>
          </a:xfrm>
          <a:prstGeom prst="rect">
            <a:avLst/>
          </a:prstGeom>
        </p:spPr>
      </p:pic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80313734-0C5F-DB8C-DEF1-4F4F5B7A7DD6}"/>
              </a:ext>
            </a:extLst>
          </p:cNvPr>
          <p:cNvSpPr/>
          <p:nvPr/>
        </p:nvSpPr>
        <p:spPr>
          <a:xfrm>
            <a:off x="8959796" y="4352251"/>
            <a:ext cx="2852341" cy="984337"/>
          </a:xfrm>
          <a:prstGeom prst="roundRect">
            <a:avLst>
              <a:gd name="adj" fmla="val 47846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indent="85725"/>
            <a:r>
              <a:rPr lang="ru-RU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Герб 1968 г.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460B7AF-4DD6-D7CD-5884-0B5EFB7DD67F}"/>
              </a:ext>
            </a:extLst>
          </p:cNvPr>
          <p:cNvSpPr/>
          <p:nvPr/>
        </p:nvSpPr>
        <p:spPr>
          <a:xfrm>
            <a:off x="10653496" y="4345080"/>
            <a:ext cx="1158641" cy="992798"/>
          </a:xfrm>
          <a:prstGeom prst="roundRect">
            <a:avLst>
              <a:gd name="adj" fmla="val 48900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52400" dist="38100" dir="2700000" algn="bl" rotWithShape="0">
                  <a:schemeClr val="bg1">
                    <a:alpha val="70000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5AC3647-936D-3D98-0AAB-29EF6C31BA31}"/>
              </a:ext>
            </a:extLst>
          </p:cNvPr>
          <p:cNvSpPr/>
          <p:nvPr/>
        </p:nvSpPr>
        <p:spPr>
          <a:xfrm>
            <a:off x="8959795" y="5496265"/>
            <a:ext cx="2842308" cy="984337"/>
          </a:xfrm>
          <a:prstGeom prst="roundRect">
            <a:avLst>
              <a:gd name="adj" fmla="val 47846"/>
            </a:avLst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/>
            <a:r>
              <a:rPr lang="ru-RU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Герб 2001 г.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B92F43E-0D52-CFD0-3A32-E1F5A63841D2}"/>
              </a:ext>
            </a:extLst>
          </p:cNvPr>
          <p:cNvSpPr/>
          <p:nvPr/>
        </p:nvSpPr>
        <p:spPr>
          <a:xfrm>
            <a:off x="10653495" y="5489094"/>
            <a:ext cx="1158642" cy="992798"/>
          </a:xfrm>
          <a:prstGeom prst="roundRect">
            <a:avLst>
              <a:gd name="adj" fmla="val 489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52400" dist="38100" dir="2700000" algn="bl" rotWithShape="0">
                  <a:schemeClr val="bg1">
                    <a:alpha val="70000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01" y="4442137"/>
            <a:ext cx="664229" cy="8323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292" y="5614389"/>
            <a:ext cx="611046" cy="768244"/>
          </a:xfrm>
          <a:prstGeom prst="rect">
            <a:avLst/>
          </a:prstGeom>
        </p:spPr>
      </p:pic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A66D42CE-18D6-13BA-7E19-352926285497}"/>
              </a:ext>
            </a:extLst>
          </p:cNvPr>
          <p:cNvSpPr/>
          <p:nvPr/>
        </p:nvSpPr>
        <p:spPr>
          <a:xfrm>
            <a:off x="3021409" y="145043"/>
            <a:ext cx="6711157" cy="880412"/>
          </a:xfrm>
          <a:prstGeom prst="roundRect">
            <a:avLst>
              <a:gd name="adj" fmla="val 50000"/>
            </a:avLst>
          </a:prstGeom>
          <a:solidFill>
            <a:schemeClr val="dk1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A194764F-0DA4-8A52-8CB0-8A9CCD74DAD5}"/>
              </a:ext>
            </a:extLst>
          </p:cNvPr>
          <p:cNvSpPr/>
          <p:nvPr/>
        </p:nvSpPr>
        <p:spPr>
          <a:xfrm>
            <a:off x="3171825" y="278426"/>
            <a:ext cx="6372225" cy="615705"/>
          </a:xfrm>
          <a:prstGeom prst="roundRect">
            <a:avLst>
              <a:gd name="adj" fmla="val 50000"/>
            </a:avLst>
          </a:prstGeom>
          <a:gradFill>
            <a:gsLst>
              <a:gs pos="64000">
                <a:srgbClr val="0070C0">
                  <a:alpha val="56000"/>
                </a:srgbClr>
              </a:gs>
              <a:gs pos="29000">
                <a:srgbClr val="0070C0">
                  <a:alpha val="56000"/>
                </a:srgbClr>
              </a:gs>
              <a:gs pos="25000">
                <a:schemeClr val="tx1">
                  <a:alpha val="55000"/>
                </a:schemeClr>
              </a:gs>
              <a:gs pos="69000">
                <a:srgbClr val="BB0000">
                  <a:alpha val="55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52400" dist="38100" dir="2700000" algn="bl" rotWithShape="0">
                    <a:schemeClr val="bg1">
                      <a:alpha val="70000"/>
                    </a:schemeClr>
                  </a:outerShdw>
                </a:effectLst>
                <a:latin typeface="Garamond" panose="02020404030301010803" pitchFamily="18" charset="0"/>
              </a:rPr>
              <a:t>Магаданская область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262066" y="1367420"/>
            <a:ext cx="1302864" cy="796944"/>
          </a:xfrm>
          <a:prstGeom prst="horizontalScroll">
            <a:avLst/>
          </a:prstGeom>
          <a:gradFill>
            <a:gsLst>
              <a:gs pos="60000">
                <a:srgbClr val="0070C0">
                  <a:alpha val="88000"/>
                </a:srgbClr>
              </a:gs>
              <a:gs pos="40000">
                <a:srgbClr val="0070C0">
                  <a:alpha val="87000"/>
                </a:srgbClr>
              </a:gs>
              <a:gs pos="37000">
                <a:schemeClr val="tx1">
                  <a:alpha val="88000"/>
                </a:schemeClr>
              </a:gs>
              <a:gs pos="64000">
                <a:srgbClr val="BB0000">
                  <a:alpha val="88000"/>
                </a:srgbClr>
              </a:gs>
            </a:gsLst>
            <a:lin ang="5400000" scaled="1"/>
          </a:gradFill>
          <a:ln cap="rnd"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marL="0" indent="0" algn="ctr">
              <a:buNone/>
            </a:pPr>
            <a:r>
              <a:rPr lang="ru-RU" sz="2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Субъект</a:t>
            </a:r>
            <a:r>
              <a:rPr lang="ru-RU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Российской Федерации</a:t>
            </a:r>
          </a:p>
        </p:txBody>
      </p:sp>
    </p:spTree>
    <p:extLst>
      <p:ext uri="{BB962C8B-B14F-4D97-AF65-F5344CB8AC3E}">
        <p14:creationId xmlns:p14="http://schemas.microsoft.com/office/powerpoint/2010/main" val="3010912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182</TotalTime>
  <Words>89</Words>
  <Application>Microsoft Office PowerPoint</Application>
  <PresentationFormat>Широкоэкранный</PresentationFormat>
  <Paragraphs>17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Century Gothic</vt:lpstr>
      <vt:lpstr>Garamond</vt:lpstr>
      <vt:lpstr>Impact</vt:lpstr>
      <vt:lpstr>Wingdings 2</vt:lpstr>
      <vt:lpstr>Цитаты</vt:lpstr>
      <vt:lpstr>Магаданская область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</dc:title>
  <dc:creator>student</dc:creator>
  <cp:lastModifiedBy>Владислав Маслов</cp:lastModifiedBy>
  <cp:revision>33</cp:revision>
  <dcterms:created xsi:type="dcterms:W3CDTF">2025-05-07T12:44:12Z</dcterms:created>
  <dcterms:modified xsi:type="dcterms:W3CDTF">2025-05-10T01:36:54Z</dcterms:modified>
</cp:coreProperties>
</file>